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aveSubsetFonts="1" strictFirstAndLastChars="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9144000" cy="5143500"/>
  <p:notesSz cx="6858000" cy="9144000"/>
  <p:embeddedFontLst>
    <p:embeddedFont>
      <p:font typeface="Montserrat"/>
      <p:regular r:id="rId18"/>
      <p:bold r:id="rId19"/>
      <p:italic r:id="rId20"/>
      <p:boldItalic r:id="rId21"/>
    </p:embeddedFont>
    <p:embeddedFont>
      <p:font typeface="Montserrat ExtraLight"/>
      <p:regular r:id="rId22"/>
      <p:bold r:id="rId23"/>
      <p:italic r:id="rId24"/>
      <p:boldItalic r:id="rId25"/>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d="100" n="100"/>
          <a:sy d="100" n="100"/>
        </p:scale>
        <p:origin x="0" y="0"/>
      </p:cViewPr>
      <p:guideLst>
        <p:guide orient="horz" pos="1620"/>
        <p:guide pos="2880"/>
      </p:guideLst>
    </p:cSldViewPr>
  </p:slideViewPr>
</p:viewPr>
</file>

<file path=ppt/_rels/presentation.xml.rels><?xml version="1.0" encoding="UTF-8" standalone="yes"?><Relationships xmlns="http://schemas.openxmlformats.org/package/2006/relationships"><Relationship Id="rId25" Target="fonts/MontserratExtraLight-boldItalic.fntdata" Type="http://schemas.openxmlformats.org/officeDocument/2006/relationships/font"/><Relationship Id="rId24" Target="fonts/MontserratExtraLight-italic.fntdata" Type="http://schemas.openxmlformats.org/officeDocument/2006/relationships/font"/><Relationship Id="rId21" Target="fonts/Montserrat-boldItalic.fntdata" Type="http://schemas.openxmlformats.org/officeDocument/2006/relationships/font"/><Relationship Id="rId19" Target="fonts/Montserrat-bold.fntdata" Type="http://schemas.openxmlformats.org/officeDocument/2006/relationships/font"/><Relationship Id="rId20" Target="fonts/Montserrat-italic.fntdata" Type="http://schemas.openxmlformats.org/officeDocument/2006/relationships/font"/><Relationship Id="rId18" Target="fonts/Montserrat-regular.fntdata" Type="http://schemas.openxmlformats.org/officeDocument/2006/relationships/font"/><Relationship Id="rId17" Target="slides/slide12.xml" Type="http://schemas.openxmlformats.org/officeDocument/2006/relationships/slide"/><Relationship Id="rId16" Target="slides/slide11.xml" Type="http://schemas.openxmlformats.org/officeDocument/2006/relationships/slide"/><Relationship Id="rId15" Target="slides/slide10.xml" Type="http://schemas.openxmlformats.org/officeDocument/2006/relationships/slide"/><Relationship Id="rId14" Target="slides/slide9.xml" Type="http://schemas.openxmlformats.org/officeDocument/2006/relationships/slide"/><Relationship Id="rId13" Target="slides/slide8.xml" Type="http://schemas.openxmlformats.org/officeDocument/2006/relationships/slide"/><Relationship Id="rId12" Target="slides/slide7.xml" Type="http://schemas.openxmlformats.org/officeDocument/2006/relationships/slide"/><Relationship Id="rId11" Target="slides/slide6.xml" Type="http://schemas.openxmlformats.org/officeDocument/2006/relationships/slide"/><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notesMasters/notesMaster1.xml" Type="http://schemas.openxmlformats.org/officeDocument/2006/relationships/notesMaster"/><Relationship Id="rId4" Target="slideMasters/slideMaster1.xml" Type="http://schemas.openxmlformats.org/officeDocument/2006/relationships/slideMaster"/><Relationship Id="rId3" Target="presProps.xml" Type="http://schemas.openxmlformats.org/officeDocument/2006/relationships/presProps"/><Relationship Id="rId23" Target="fonts/MontserratExtraLight-bold.fntdata" Type="http://schemas.openxmlformats.org/officeDocument/2006/relationships/font"/><Relationship Id="rId2" Target="viewProps.xml" Type="http://schemas.openxmlformats.org/officeDocument/2006/relationships/viewProps"/><Relationship Id="rId22" Target="fonts/MontserratExtraLight-regular.fntdata" Type="http://schemas.openxmlformats.org/officeDocument/2006/relationships/font"/><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5399d3749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5399d37498_0_2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5dd43de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5dd43dece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5dd429c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55dd429c53_0_9: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55dd429c5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55dd429c53_0_14: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500">
                <a:solidFill>
                  <a:schemeClr val="dk1"/>
                </a:solidFill>
                <a:latin typeface="Montserrat"/>
                <a:ea typeface="Montserrat"/>
                <a:cs typeface="Montserrat"/>
                <a:sym typeface="Montserrat"/>
              </a:rPr>
              <a:t>Figure 1. </a:t>
            </a:r>
            <a:r>
              <a:rPr altLang="en" b="1" lang="en" sz="1500">
                <a:solidFill>
                  <a:schemeClr val="dk1"/>
                </a:solidFill>
                <a:latin typeface="Montserrat"/>
                <a:ea typeface="Montserrat"/>
                <a:cs typeface="Montserrat"/>
                <a:sym typeface="Montserrat"/>
              </a:rPr>
              <a:t>Elmer Samuel Imes (1883–1941).</a:t>
            </a:r>
            <a:r>
              <a:rPr altLang="en" lang="en" sz="1500">
                <a:solidFill>
                  <a:schemeClr val="dk1"/>
                </a:solidFill>
                <a:latin typeface="Montserrat"/>
                <a:ea typeface="Montserrat"/>
                <a:cs typeface="Montserrat"/>
                <a:sym typeface="Montserrat"/>
              </a:rPr>
              <a:t> (Fisk University, John Hope and Aurelia E. Franklin Library, Special Collections; AIP Emilio Segrè Visual Archives.)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55b588f8b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55b588f8bb_0_21: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500">
                <a:solidFill>
                  <a:schemeClr val="dk1"/>
                </a:solidFill>
                <a:latin typeface="Montserrat"/>
                <a:ea typeface="Montserrat"/>
                <a:cs typeface="Montserrat"/>
                <a:sym typeface="Montserrat"/>
              </a:rPr>
              <a:t>Figure 1. </a:t>
            </a:r>
            <a:r>
              <a:rPr altLang="en" b="1" lang="en" sz="1500">
                <a:solidFill>
                  <a:schemeClr val="dk1"/>
                </a:solidFill>
                <a:latin typeface="Montserrat"/>
                <a:ea typeface="Montserrat"/>
                <a:cs typeface="Montserrat"/>
                <a:sym typeface="Montserrat"/>
              </a:rPr>
              <a:t>Elmer Samuel Imes (1883–1941).</a:t>
            </a:r>
            <a:r>
              <a:rPr altLang="en" lang="en" sz="1500">
                <a:solidFill>
                  <a:schemeClr val="dk1"/>
                </a:solidFill>
                <a:latin typeface="Montserrat"/>
                <a:ea typeface="Montserrat"/>
                <a:cs typeface="Montserrat"/>
                <a:sym typeface="Montserrat"/>
              </a:rPr>
              <a:t> (Published by permission of Fisk University, John Hope and Aurelia E. Franklin Library, Special Collections; courtesy of the AIP Emilio Segrè Visual Archives.)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817d069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817d0691f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399d3749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399d37498_0_15: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55b588f8b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55b588f8bb_1_14: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55b588f8b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55b588f8bb_0_28: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5dd429c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5dd429c53_0_1: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5b588f8b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55b588f8bb_0_9: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SzPts val="1800"/>
              <a:buChar char="●"/>
              <a:defRPr/>
            </a:lvl1pPr>
            <a:lvl2pPr algn="ctr" indent="-317500" lvl="1" marL="914400">
              <a:spcBef>
                <a:spcPts val="0"/>
              </a:spcBef>
              <a:spcAft>
                <a:spcPts val="0"/>
              </a:spcAft>
              <a:buSzPts val="1400"/>
              <a:buChar char="○"/>
              <a:defRPr/>
            </a:lvl2pPr>
            <a:lvl3pPr algn="ctr" indent="-317500" lvl="2" marL="1371600">
              <a:spcBef>
                <a:spcPts val="0"/>
              </a:spcBef>
              <a:spcAft>
                <a:spcPts val="0"/>
              </a:spcAft>
              <a:buSzPts val="1400"/>
              <a:buChar char="■"/>
              <a:defRPr/>
            </a:lvl3pPr>
            <a:lvl4pPr algn="ctr" indent="-317500" lvl="3" marL="1828800">
              <a:spcBef>
                <a:spcPts val="0"/>
              </a:spcBef>
              <a:spcAft>
                <a:spcPts val="0"/>
              </a:spcAft>
              <a:buSzPts val="1400"/>
              <a:buChar char="●"/>
              <a:defRPr/>
            </a:lvl4pPr>
            <a:lvl5pPr algn="ctr" indent="-317500" lvl="4" marL="2286000">
              <a:spcBef>
                <a:spcPts val="0"/>
              </a:spcBef>
              <a:spcAft>
                <a:spcPts val="0"/>
              </a:spcAft>
              <a:buSzPts val="1400"/>
              <a:buChar char="○"/>
              <a:defRPr/>
            </a:lvl5pPr>
            <a:lvl6pPr algn="ctr" indent="-317500" lvl="5" marL="2743200">
              <a:spcBef>
                <a:spcPts val="0"/>
              </a:spcBef>
              <a:spcAft>
                <a:spcPts val="0"/>
              </a:spcAft>
              <a:buSzPts val="1400"/>
              <a:buChar char="■"/>
              <a:defRPr/>
            </a:lvl6pPr>
            <a:lvl7pPr algn="ctr" indent="-317500" lvl="6" marL="3200400">
              <a:spcBef>
                <a:spcPts val="0"/>
              </a:spcBef>
              <a:spcAft>
                <a:spcPts val="0"/>
              </a:spcAft>
              <a:buSzPts val="1400"/>
              <a:buChar char="●"/>
              <a:defRPr/>
            </a:lvl7pPr>
            <a:lvl8pPr algn="ctr" indent="-317500" lvl="7" marL="3657600">
              <a:spcBef>
                <a:spcPts val="0"/>
              </a:spcBef>
              <a:spcAft>
                <a:spcPts val="0"/>
              </a:spcAft>
              <a:buSzPts val="1400"/>
              <a:buChar char="○"/>
              <a:defRPr/>
            </a:lvl8pPr>
            <a:lvl9pPr algn="ctr" indent="-317500" lvl="8" marL="4114800">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 anchorCtr="0" bIns="91425" lIns="91425" numCol="1" rIns="91425" spcFirstLastPara="1" tIns="91425" wrap="square">
            <a:norm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A2C4C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3.png" Type="http://schemas.openxmlformats.org/officeDocument/2006/relationships/image"/><Relationship Id="rId2" Target="../notesSlides/notesSlide11.xml" Type="http://schemas.openxmlformats.org/officeDocument/2006/relationships/notesSlide"/><Relationship Id="rId1" Target="../slideLayouts/slideLayout11.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2.png" Type="http://schemas.openxmlformats.org/officeDocument/2006/relationships/image"/><Relationship Id="rId2" Target="../notesSlides/notesSlide2.xml" Type="http://schemas.openxmlformats.org/officeDocument/2006/relationships/notesSlide"/><Relationship Id="rId1" Target="../slideLayouts/slideLayout11.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4" Target="https://michiganphysics.com/history/history-by-person/elmer-imes-pioneering-african-american-physicist/" TargetMode="External" Type="http://schemas.openxmlformats.org/officeDocument/2006/relationships/hyperlink"/><Relationship Id="rId3" Target="../media/image5.png" Type="http://schemas.openxmlformats.org/officeDocument/2006/relationships/image"/><Relationship Id="rId2" Target="../notesSlides/notesSlide7.xml" Type="http://schemas.openxmlformats.org/officeDocument/2006/relationships/notesSlide"/><Relationship Id="rId1" Target="../slideLayouts/slideLayout11.xml" Type="http://schemas.openxmlformats.org/officeDocument/2006/relationships/slideLayout"/></Relationships>
</file>

<file path=ppt/slides/_rels/slide8.xml.rels><?xml version="1.0" encoding="UTF-8" standalone="yes"?><Relationships xmlns="http://schemas.openxmlformats.org/package/2006/relationships"><Relationship Id="rId4" Target="../media/image6.png" Type="http://schemas.openxmlformats.org/officeDocument/2006/relationships/image"/><Relationship Id="rId3" Target="https://physicstoday.scitation.org/doi/full/10.1063/PT.3.4042" TargetMode="External" Type="http://schemas.openxmlformats.org/officeDocument/2006/relationships/hyperlink"/><Relationship Id="rId2" Target="../notesSlides/notesSlide8.xml" Type="http://schemas.openxmlformats.org/officeDocument/2006/relationships/notesSlide"/><Relationship Id="rId1" Target="../slideLayouts/slideLayout11.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ln cap="flat" cmpd="sng" w="38100">
            <a:solidFill>
              <a:srgbClr val="000000"/>
            </a:solidFill>
            <a:prstDash val="solid"/>
            <a:round/>
            <a:headEnd len="sm" type="none" w="sm"/>
            <a:tailEnd len="sm" type="none" w="sm"/>
          </a:ln>
        </p:spPr>
        <p:txBody>
          <a:bodyPr anchor="b" anchorCtr="0" bIns="91425" lIns="91425" numCol="1" rIns="91425" spcFirstLastPara="1" tIns="91425" wrap="square">
            <a:normAutofit/>
          </a:bodyPr>
          <a:lstStyle/>
          <a:p>
            <a:pPr algn="ctr" indent="0" lvl="0" marL="0" rtl="0">
              <a:spcBef>
                <a:spcPts val="0"/>
              </a:spcBef>
              <a:spcAft>
                <a:spcPts val="0"/>
              </a:spcAft>
              <a:buNone/>
            </a:pPr>
            <a:r>
              <a:rPr altLang="en" lang="en"/>
              <a:t>Elmer Imes</a:t>
            </a:r>
            <a:endParaRPr/>
          </a:p>
          <a:p>
            <a:pPr algn="ctr" indent="0" lvl="0" marL="0" rtl="0">
              <a:spcBef>
                <a:spcPts val="0"/>
              </a:spcBef>
              <a:spcAft>
                <a:spcPts val="0"/>
              </a:spcAft>
              <a:buNone/>
            </a:pPr>
            <a:r>
              <a:rPr altLang="en" i="1" lang="en" sz="1900">
                <a:latin typeface="Montserrat ExtraLight"/>
                <a:ea typeface="Montserrat ExtraLight"/>
                <a:cs typeface="Montserrat ExtraLight"/>
                <a:sym typeface="Montserrat ExtraLight"/>
              </a:rPr>
              <a:t>Elmer Samuel Imes (1883–1941)</a:t>
            </a:r>
            <a:r>
              <a:rPr altLang="en" i="1" lang="en" sz="5600">
                <a:latin typeface="Montserrat ExtraLight"/>
                <a:ea typeface="Montserrat ExtraLight"/>
                <a:cs typeface="Montserrat ExtraLight"/>
                <a:sym typeface="Montserrat ExtraLight"/>
              </a:rPr>
              <a:t> </a:t>
            </a:r>
            <a:endParaRPr i="1" sz="5600">
              <a:latin typeface="Montserrat ExtraLight"/>
              <a:ea typeface="Montserrat ExtraLight"/>
              <a:cs typeface="Montserrat ExtraLight"/>
              <a:sym typeface="Montserrat ExtraLight"/>
            </a:endParaRPr>
          </a:p>
        </p:txBody>
      </p:sp>
      <p:sp>
        <p:nvSpPr>
          <p:cNvPr id="55" name="Google Shape;55;p13"/>
          <p:cNvSpPr txBox="1"/>
          <p:nvPr>
            <p:ph idx="1" type="subTitle"/>
          </p:nvPr>
        </p:nvSpPr>
        <p:spPr>
          <a:xfrm>
            <a:off x="1666000" y="3136075"/>
            <a:ext cx="5976600" cy="7926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Autofit/>
          </a:bodyPr>
          <a:lstStyle/>
          <a:p>
            <a:pPr algn="l" indent="0" lvl="0" marL="0" rtl="0">
              <a:lnSpc>
                <a:spcPct val="80000"/>
              </a:lnSpc>
              <a:spcBef>
                <a:spcPts val="0"/>
              </a:spcBef>
              <a:spcAft>
                <a:spcPts val="0"/>
              </a:spcAft>
              <a:buSzPts val="605"/>
              <a:buNone/>
            </a:pPr>
            <a:r>
              <a:rPr altLang="en" lang="en" sz="1840"/>
              <a:t>Physics 9							   Austin Horner</a:t>
            </a:r>
            <a:endParaRPr sz="1840"/>
          </a:p>
          <a:p>
            <a:pPr algn="l" indent="0" lvl="0" marL="0" rtl="0">
              <a:lnSpc>
                <a:spcPct val="80000"/>
              </a:lnSpc>
              <a:spcBef>
                <a:spcPts val="0"/>
              </a:spcBef>
              <a:spcAft>
                <a:spcPts val="0"/>
              </a:spcAft>
              <a:buSzPts val="605"/>
              <a:buNone/>
            </a:pPr>
            <a:r>
              <a:rPr altLang="en" lang="en" sz="1840"/>
              <a:t>Ms Francois						        2022-9-18</a:t>
            </a:r>
            <a:endParaRPr sz="1840"/>
          </a:p>
          <a:p>
            <a:pPr algn="l" indent="0" lvl="0" marL="0" rtl="0">
              <a:lnSpc>
                <a:spcPct val="80000"/>
              </a:lnSpc>
              <a:spcBef>
                <a:spcPts val="0"/>
              </a:spcBef>
              <a:spcAft>
                <a:spcPts val="0"/>
              </a:spcAft>
              <a:buSzPts val="605"/>
              <a:buNone/>
            </a:pPr>
            <a:r>
              <a:t/>
            </a:r>
            <a:endParaRPr sz="184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4165500" cy="5727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SzPts val="990"/>
              <a:buNone/>
            </a:pPr>
            <a:r>
              <a:rPr altLang="en" lang="en" sz="2120"/>
              <a:t>Challenges this Individual Faced</a:t>
            </a:r>
            <a:endParaRPr sz="2120"/>
          </a:p>
        </p:txBody>
      </p:sp>
      <p:sp>
        <p:nvSpPr>
          <p:cNvPr id="136" name="Google Shape;136;p26"/>
          <p:cNvSpPr txBox="1"/>
          <p:nvPr>
            <p:ph idx="1" type="body"/>
          </p:nvPr>
        </p:nvSpPr>
        <p:spPr>
          <a:xfrm>
            <a:off x="311700" y="1152475"/>
            <a:ext cx="41031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fontScale="77500" lnSpcReduction="10000"/>
          </a:bodyPr>
          <a:lstStyle/>
          <a:p>
            <a:pPr algn="l" indent="0" lvl="0" marL="0" rtl="0">
              <a:spcBef>
                <a:spcPts val="0"/>
              </a:spcBef>
              <a:spcAft>
                <a:spcPts val="0"/>
              </a:spcAft>
              <a:buNone/>
            </a:pPr>
            <a:r>
              <a:rPr altLang="en" b="1" lang="en"/>
              <a:t>Racial discrimination, segregation</a:t>
            </a:r>
            <a:endParaRPr/>
          </a:p>
          <a:p>
            <a:pPr algn="l" indent="0" lvl="0" marL="0" rtl="0">
              <a:spcBef>
                <a:spcPts val="1200"/>
              </a:spcBef>
              <a:spcAft>
                <a:spcPts val="0"/>
              </a:spcAft>
              <a:buNone/>
            </a:pPr>
            <a:r>
              <a:rPr altLang="en" lang="en"/>
              <a:t>Elmer Imes was born in the era of the Civil War, when people of color were often considered property (Mickens</a:t>
            </a:r>
            <a:r>
              <a:rPr altLang="en" lang="en"/>
              <a:t> 2018), not professionals. His mother was a former slave. Nevertheless, both his parents earned college degrees. </a:t>
            </a:r>
            <a:endParaRPr/>
          </a:p>
          <a:p>
            <a:pPr algn="l" indent="0" lvl="0" marL="0" rtl="0">
              <a:spcBef>
                <a:spcPts val="1200"/>
              </a:spcBef>
              <a:spcAft>
                <a:spcPts val="1200"/>
              </a:spcAft>
              <a:buNone/>
            </a:pPr>
            <a:r>
              <a:rPr altLang="en" lang="en"/>
              <a:t>Later in life, Imes faced professional discrimination because of his race. He to moved New York in 1918 because it was more progressive. Despite segregation, he returned to the south in 1930 to establish the physics department at Fisk University in Tennessee.  </a:t>
            </a:r>
            <a:endParaRPr/>
          </a:p>
        </p:txBody>
      </p:sp>
      <p:sp>
        <p:nvSpPr>
          <p:cNvPr id="137" name="Google Shape;137;p26"/>
          <p:cNvSpPr txBox="1"/>
          <p:nvPr>
            <p:ph idx="1" type="body"/>
          </p:nvPr>
        </p:nvSpPr>
        <p:spPr>
          <a:xfrm>
            <a:off x="4799250" y="1152475"/>
            <a:ext cx="41031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a:bodyPr>
          <a:lstStyle/>
          <a:p>
            <a:pPr algn="l" indent="0" lvl="0" marL="0" rtl="0">
              <a:spcBef>
                <a:spcPts val="0"/>
              </a:spcBef>
              <a:spcAft>
                <a:spcPts val="0"/>
              </a:spcAft>
              <a:buNone/>
            </a:pPr>
            <a:r>
              <a:rPr altLang="en" lang="en"/>
              <a:t>Imes came from a </a:t>
            </a:r>
            <a:r>
              <a:rPr altLang="en" b="1" lang="en"/>
              <a:t>distinguished African-American family</a:t>
            </a:r>
            <a:r>
              <a:rPr altLang="en" lang="en"/>
              <a:t> with achievements in farm-ownership, business, science, and church ministry (Mickens</a:t>
            </a:r>
            <a:r>
              <a:rPr altLang="en" i="1" lang="en"/>
              <a:t> 2018)</a:t>
            </a:r>
            <a:r>
              <a:rPr altLang="en" lang="en"/>
              <a:t>. </a:t>
            </a:r>
            <a:endParaRPr/>
          </a:p>
          <a:p>
            <a:pPr algn="l" indent="0" lvl="0" marL="0" rtl="0">
              <a:spcBef>
                <a:spcPts val="1200"/>
              </a:spcBef>
              <a:spcAft>
                <a:spcPts val="1200"/>
              </a:spcAft>
              <a:buNone/>
            </a:pPr>
            <a:r>
              <a:rPr altLang="en" lang="en"/>
              <a:t>He was </a:t>
            </a:r>
            <a:r>
              <a:rPr altLang="en" b="1" lang="en"/>
              <a:t>married to the author Nella Larson</a:t>
            </a:r>
            <a:r>
              <a:rPr altLang="en" lang="en"/>
              <a:t>, and </a:t>
            </a:r>
            <a:r>
              <a:rPr altLang="en" lang="en"/>
              <a:t>was connected with the intellectual and creative movement of the </a:t>
            </a:r>
            <a:r>
              <a:rPr altLang="en" b="1" lang="en"/>
              <a:t>Harlem Renaissance</a:t>
            </a:r>
            <a:r>
              <a:rPr altLang="en" lang="en"/>
              <a:t>. </a:t>
            </a:r>
            <a:endParaRPr/>
          </a:p>
        </p:txBody>
      </p:sp>
      <p:sp>
        <p:nvSpPr>
          <p:cNvPr id="138" name="Google Shape;138;p26"/>
          <p:cNvSpPr txBox="1"/>
          <p:nvPr>
            <p:ph type="title"/>
          </p:nvPr>
        </p:nvSpPr>
        <p:spPr>
          <a:xfrm>
            <a:off x="4882550" y="445025"/>
            <a:ext cx="3801000" cy="572700"/>
          </a:xfrm>
          <a:prstGeom prst="rect">
            <a:avLst/>
          </a:prstGeom>
        </p:spPr>
        <p:txBody>
          <a:bodyPr anchor="t" anchorCtr="0" bIns="91425" lIns="91425" numCol="1" rIns="91425" spcFirstLastPara="1" tIns="91425" wrap="square">
            <a:normAutofit/>
          </a:bodyPr>
          <a:lstStyle/>
          <a:p>
            <a:pPr algn="l" indent="0" lvl="0" marL="0" rtl="0">
              <a:spcBef>
                <a:spcPts val="0"/>
              </a:spcBef>
              <a:spcAft>
                <a:spcPts val="0"/>
              </a:spcAft>
              <a:buSzPts val="990"/>
              <a:buNone/>
            </a:pPr>
            <a:r>
              <a:rPr altLang="en" lang="en" sz="2120"/>
              <a:t>Interesting or Unusual Facts </a:t>
            </a:r>
            <a:endParaRPr sz="21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7"/>
          <p:cNvPicPr preferRelativeResize="0"/>
          <p:nvPr/>
        </p:nvPicPr>
        <p:blipFill>
          <a:blip r:embed="rId3">
            <a:alphaModFix/>
          </a:blip>
          <a:stretch>
            <a:fillRect/>
          </a:stretch>
        </p:blipFill>
        <p:spPr>
          <a:xfrm>
            <a:off x="616988" y="134463"/>
            <a:ext cx="3362325" cy="4752975"/>
          </a:xfrm>
          <a:prstGeom prst="rect">
            <a:avLst/>
          </a:prstGeom>
          <a:noFill/>
          <a:ln>
            <a:noFill/>
          </a:ln>
        </p:spPr>
      </p:pic>
      <p:sp>
        <p:nvSpPr>
          <p:cNvPr id="144" name="Google Shape;144;p27"/>
          <p:cNvSpPr txBox="1"/>
          <p:nvPr/>
        </p:nvSpPr>
        <p:spPr>
          <a:xfrm>
            <a:off x="5654650" y="371363"/>
            <a:ext cx="1909200" cy="46485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a:t>Fig 4. Book cover with an image of Nella Larson, leading Harlem Renaissance novelist, and wife (later divorced) of physicist Elmer Imes. She explored the situation of mixed race people, and wrote a mystery called</a:t>
            </a:r>
            <a:r>
              <a:rPr altLang="en" i="1" lang="en"/>
              <a:t> The Passing</a:t>
            </a:r>
            <a:r>
              <a:rPr altLang="en" lang="en"/>
              <a:t> about the different fates of two mixed-race women. One married a white racist, and the other married a black doctor. </a:t>
            </a:r>
            <a:r>
              <a:rPr altLang="en" lang="en" sz="800"/>
              <a:t>(In Search of Nella Larsen: a biography of the color line. George Hutchinson, Harvard University Press, 2006)</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fontScale="90000"/>
          </a:bodyPr>
          <a:lstStyle/>
          <a:p>
            <a:pPr algn="l" indent="0" lvl="0" marL="0" rtl="0">
              <a:spcBef>
                <a:spcPts val="0"/>
              </a:spcBef>
              <a:spcAft>
                <a:spcPts val="0"/>
              </a:spcAft>
              <a:buNone/>
            </a:pPr>
            <a:r>
              <a:rPr altLang="en" lang="en"/>
              <a:t>Sources</a:t>
            </a:r>
            <a:endParaRPr/>
          </a:p>
        </p:txBody>
      </p:sp>
      <p:sp>
        <p:nvSpPr>
          <p:cNvPr id="150" name="Google Shape;150;p28"/>
          <p:cNvSpPr txBox="1"/>
          <p:nvPr>
            <p:ph idx="1" type="body"/>
          </p:nvPr>
        </p:nvSpPr>
        <p:spPr>
          <a:xfrm>
            <a:off x="311700" y="1152475"/>
            <a:ext cx="85206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lnSpcReduction="20000"/>
          </a:bodyPr>
          <a:lstStyle/>
          <a:p>
            <a:pPr algn="ctr" indent="0" lvl="0" marL="0" rtl="0">
              <a:lnSpc>
                <a:spcPct val="100000"/>
              </a:lnSpc>
              <a:spcBef>
                <a:spcPts val="0"/>
              </a:spcBef>
              <a:spcAft>
                <a:spcPts val="0"/>
              </a:spcAft>
              <a:buNone/>
            </a:pPr>
            <a:r>
              <a:t/>
            </a:r>
            <a:endParaRPr b="1" sz="1200"/>
          </a:p>
          <a:p>
            <a:pPr algn="ctr" indent="0" lvl="0" marL="0" rtl="0">
              <a:lnSpc>
                <a:spcPct val="100000"/>
              </a:lnSpc>
              <a:spcBef>
                <a:spcPts val="0"/>
              </a:spcBef>
              <a:spcAft>
                <a:spcPts val="0"/>
              </a:spcAft>
              <a:buNone/>
            </a:pPr>
            <a:r>
              <a:rPr altLang="en" b="1" lang="en" sz="1500"/>
              <a:t>Works Cited</a:t>
            </a:r>
            <a:endParaRPr b="1"/>
          </a:p>
          <a:p>
            <a:pPr algn="ctr" indent="0" lvl="0" marL="0" rtl="0">
              <a:lnSpc>
                <a:spcPct val="100000"/>
              </a:lnSpc>
              <a:spcBef>
                <a:spcPts val="0"/>
              </a:spcBef>
              <a:spcAft>
                <a:spcPts val="0"/>
              </a:spcAft>
              <a:buNone/>
            </a:pPr>
            <a:r>
              <a:t/>
            </a:r>
            <a:endParaRPr b="1" sz="1200"/>
          </a:p>
          <a:p>
            <a:pPr algn="l" indent="-457200" lvl="0" marL="457200" rtl="0">
              <a:lnSpc>
                <a:spcPct val="100000"/>
              </a:lnSpc>
              <a:spcBef>
                <a:spcPts val="0"/>
              </a:spcBef>
              <a:spcAft>
                <a:spcPts val="0"/>
              </a:spcAft>
              <a:buNone/>
            </a:pPr>
            <a:r>
              <a:rPr altLang="en" lang="en" sz="1200"/>
              <a:t>Davis, RM. “The work of Elmer Imes.” </a:t>
            </a:r>
            <a:r>
              <a:rPr altLang="en" i="1" lang="en" sz="1200"/>
              <a:t>Symmetry Magazine</a:t>
            </a:r>
            <a:r>
              <a:rPr altLang="en" lang="en" sz="1200"/>
              <a:t>, 27 January 2022, https://www.symmetrymagazine.org/article/the-work-of-elmer-imes. Accessed 18 September 2022.</a:t>
            </a:r>
            <a:endParaRPr sz="1200"/>
          </a:p>
          <a:p>
            <a:pPr algn="l" indent="-457200" lvl="0" marL="457200" rtl="0">
              <a:lnSpc>
                <a:spcPct val="100000"/>
              </a:lnSpc>
              <a:spcBef>
                <a:spcPts val="0"/>
              </a:spcBef>
              <a:spcAft>
                <a:spcPts val="0"/>
              </a:spcAft>
              <a:buNone/>
            </a:pPr>
            <a:r>
              <a:t/>
            </a:r>
            <a:endParaRPr sz="1200"/>
          </a:p>
          <a:p>
            <a:pPr algn="l" indent="-457200" lvl="0" marL="457200" rtl="0">
              <a:lnSpc>
                <a:spcPct val="100000"/>
              </a:lnSpc>
              <a:spcBef>
                <a:spcPts val="0"/>
              </a:spcBef>
              <a:spcAft>
                <a:spcPts val="0"/>
              </a:spcAft>
              <a:buNone/>
            </a:pPr>
            <a:r>
              <a:rPr altLang="en" lang="en" sz="1200"/>
              <a:t>Fikes, Robert. “Elmer Samuel Imes (1883-1941).” </a:t>
            </a:r>
            <a:r>
              <a:rPr altLang="en" i="1" lang="en" sz="1200"/>
              <a:t>Blackpast</a:t>
            </a:r>
            <a:r>
              <a:rPr altLang="en" lang="en" sz="1200"/>
              <a:t>, 7 November 2017, https://www.blackpast.org/african-american-history/imes-elmer-samuel-1883-1941/. Accessed 18 September 2022.</a:t>
            </a:r>
            <a:endParaRPr sz="1200"/>
          </a:p>
          <a:p>
            <a:pPr algn="l" indent="-457200" lvl="0" marL="457200" rtl="0">
              <a:lnSpc>
                <a:spcPct val="100000"/>
              </a:lnSpc>
              <a:spcBef>
                <a:spcPts val="0"/>
              </a:spcBef>
              <a:spcAft>
                <a:spcPts val="0"/>
              </a:spcAft>
              <a:buNone/>
            </a:pPr>
            <a:r>
              <a:t/>
            </a:r>
            <a:endParaRPr sz="1200"/>
          </a:p>
          <a:p>
            <a:pPr algn="l" indent="-457200" lvl="0" marL="457200" rtl="0">
              <a:lnSpc>
                <a:spcPct val="100000"/>
              </a:lnSpc>
              <a:spcBef>
                <a:spcPts val="0"/>
              </a:spcBef>
              <a:spcAft>
                <a:spcPts val="0"/>
              </a:spcAft>
              <a:buNone/>
            </a:pPr>
            <a:r>
              <a:rPr altLang="en" lang="en" sz="1200"/>
              <a:t>History.com editors. </a:t>
            </a:r>
            <a:r>
              <a:rPr altLang="en" i="1" lang="en" sz="1200"/>
              <a:t>Harlem Renaissance - Definition, Artists &amp; How It Started - HISTORY</a:t>
            </a:r>
            <a:r>
              <a:rPr altLang="en" lang="en" sz="1200"/>
              <a:t>, 12 January 2022, https://www.history.com/topics/roaring-twenties/harlem-renaissance. Accessed 18 September 2022.</a:t>
            </a:r>
            <a:endParaRPr sz="1200"/>
          </a:p>
          <a:p>
            <a:pPr algn="l" indent="-457200" lvl="0" marL="457200" rtl="0">
              <a:lnSpc>
                <a:spcPct val="100000"/>
              </a:lnSpc>
              <a:spcBef>
                <a:spcPts val="0"/>
              </a:spcBef>
              <a:spcAft>
                <a:spcPts val="0"/>
              </a:spcAft>
              <a:buNone/>
            </a:pPr>
            <a:r>
              <a:t/>
            </a:r>
            <a:endParaRPr sz="1200"/>
          </a:p>
          <a:p>
            <a:pPr algn="l" indent="-457200" lvl="0" marL="457200" rtl="0">
              <a:lnSpc>
                <a:spcPct val="100000"/>
              </a:lnSpc>
              <a:spcBef>
                <a:spcPts val="0"/>
              </a:spcBef>
              <a:spcAft>
                <a:spcPts val="0"/>
              </a:spcAft>
              <a:buNone/>
            </a:pPr>
            <a:r>
              <a:rPr altLang="en" lang="en" sz="1200"/>
              <a:t>Mickens, Ronald E. “The life and work of Elmer Samuel Imes.” </a:t>
            </a:r>
            <a:r>
              <a:rPr altLang="en" i="1" lang="en" sz="1200"/>
              <a:t>Physics Today</a:t>
            </a:r>
            <a:r>
              <a:rPr altLang="en" lang="en" sz="1200"/>
              <a:t>, vol. 7, no. 10, 2018. </a:t>
            </a:r>
            <a:r>
              <a:rPr altLang="en" i="1" lang="en" sz="1200"/>
              <a:t>Physics Today</a:t>
            </a:r>
            <a:r>
              <a:rPr altLang="en" lang="en" sz="1200"/>
              <a:t>, https://physicstoday.scitation.org/doi/full/10.1063/PT.3.4042. Accessed 18 September 2022.</a:t>
            </a:r>
            <a:endParaRPr sz="1200"/>
          </a:p>
          <a:p>
            <a:pPr algn="l" indent="-457200" lvl="0" marL="457200" rtl="0">
              <a:lnSpc>
                <a:spcPct val="100000"/>
              </a:lnSpc>
              <a:spcBef>
                <a:spcPts val="0"/>
              </a:spcBef>
              <a:spcAft>
                <a:spcPts val="0"/>
              </a:spcAft>
              <a:buNone/>
            </a:pPr>
            <a:r>
              <a:t/>
            </a:r>
            <a:endParaRPr sz="1200"/>
          </a:p>
          <a:p>
            <a:pPr algn="l" indent="-457200" lvl="0" marL="457200" rtl="0">
              <a:lnSpc>
                <a:spcPct val="100000"/>
              </a:lnSpc>
              <a:spcBef>
                <a:spcPts val="0"/>
              </a:spcBef>
              <a:spcAft>
                <a:spcPts val="0"/>
              </a:spcAft>
              <a:buNone/>
            </a:pPr>
            <a:r>
              <a:rPr altLang="en" lang="en" sz="1200"/>
              <a:t>Shapiro, Maura. “Which Physicist Are You?” </a:t>
            </a:r>
            <a:r>
              <a:rPr altLang="en" i="1" lang="en" sz="1200"/>
              <a:t>American Institute of Physics</a:t>
            </a:r>
            <a:r>
              <a:rPr altLang="en" lang="en" sz="1200"/>
              <a:t>, 22 October 2021, https://www.aip.org/history-programs/niels-bohr-library/ex-libris-universum/which-physicist-are-you. Accessed 18 September 2022.</a:t>
            </a:r>
            <a:endParaRPr sz="1200"/>
          </a:p>
          <a:p>
            <a:pPr algn="l" indent="0" lvl="0" marL="0" rtl="0">
              <a:lnSpc>
                <a:spcPct val="100000"/>
              </a:lnSpc>
              <a:spcBef>
                <a:spcPts val="0"/>
              </a:spcBef>
              <a:spcAft>
                <a:spcPts val="0"/>
              </a:spcAft>
              <a:buNone/>
            </a:pPr>
            <a:r>
              <a:t/>
            </a:r>
            <a:endParaRPr b="1" sz="1200"/>
          </a:p>
          <a:p>
            <a:pPr algn="l" indent="-457200" lvl="0" marL="457200" rtl="0">
              <a:lnSpc>
                <a:spcPct val="100000"/>
              </a:lnSpc>
              <a:spcBef>
                <a:spcPts val="0"/>
              </a:spcBef>
              <a:spcAft>
                <a:spcPts val="0"/>
              </a:spcAft>
              <a:buClr>
                <a:schemeClr val="dk1"/>
              </a:buClr>
              <a:buSzPts val="1100"/>
              <a:buFont typeface="Arial"/>
              <a:buNone/>
            </a:pPr>
            <a:r>
              <a:t/>
            </a:r>
            <a:endParaRPr b="1" sz="1200"/>
          </a:p>
          <a:p>
            <a:pPr algn="l" indent="0" lvl="0" marL="0" rtl="0">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948900" y="68800"/>
            <a:ext cx="7307875" cy="4306150"/>
          </a:xfrm>
          <a:prstGeom prst="rect">
            <a:avLst/>
          </a:prstGeom>
          <a:noFill/>
          <a:ln>
            <a:noFill/>
          </a:ln>
        </p:spPr>
      </p:pic>
      <p:sp>
        <p:nvSpPr>
          <p:cNvPr id="61" name="Google Shape;61;p14"/>
          <p:cNvSpPr txBox="1"/>
          <p:nvPr/>
        </p:nvSpPr>
        <p:spPr>
          <a:xfrm>
            <a:off x="778675" y="4497000"/>
            <a:ext cx="8013300" cy="6465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Clr>
                <a:schemeClr val="dk1"/>
              </a:buClr>
              <a:buSzPts val="1100"/>
              <a:buFont typeface="Arial"/>
              <a:buNone/>
            </a:pPr>
            <a:r>
              <a:rPr altLang="en" lang="en" sz="1500">
                <a:solidFill>
                  <a:schemeClr val="dk1"/>
                </a:solidFill>
                <a:latin typeface="Montserrat"/>
                <a:ea typeface="Montserrat"/>
                <a:cs typeface="Montserrat"/>
                <a:sym typeface="Montserrat"/>
              </a:rPr>
              <a:t>Figure 1. </a:t>
            </a:r>
            <a:r>
              <a:rPr altLang="en" b="1" lang="en" sz="1500">
                <a:solidFill>
                  <a:schemeClr val="dk1"/>
                </a:solidFill>
                <a:latin typeface="Montserrat"/>
                <a:ea typeface="Montserrat"/>
                <a:cs typeface="Montserrat"/>
                <a:sym typeface="Montserrat"/>
              </a:rPr>
              <a:t>Elmer Samuel Imes (1883–1941).</a:t>
            </a:r>
            <a:r>
              <a:rPr altLang="en" lang="en" sz="1500">
                <a:solidFill>
                  <a:schemeClr val="dk1"/>
                </a:solidFill>
                <a:latin typeface="Montserrat"/>
                <a:ea typeface="Montserrat"/>
                <a:cs typeface="Montserrat"/>
                <a:sym typeface="Montserrat"/>
              </a:rPr>
              <a:t> (Fisk University, John Hope and Aurelia E. Franklin Library, Special Collections; AIP Emilio Segrè Visual Archives.)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7913700" cy="572700"/>
          </a:xfrm>
          <a:prstGeom prst="rect">
            <a:avLst/>
          </a:prstGeom>
        </p:spPr>
        <p:txBody>
          <a:bodyPr anchor="t" anchorCtr="0" bIns="91425" lIns="91425" numCol="1" rIns="91425" spcFirstLastPara="1" tIns="91425" wrap="square">
            <a:normAutofit/>
          </a:bodyPr>
          <a:lstStyle/>
          <a:p>
            <a:pPr algn="l" indent="0" lvl="0" marL="0" rtl="0">
              <a:spcBef>
                <a:spcPts val="0"/>
              </a:spcBef>
              <a:spcAft>
                <a:spcPts val="0"/>
              </a:spcAft>
              <a:buSzPts val="990"/>
              <a:buNone/>
            </a:pPr>
            <a:r>
              <a:rPr altLang="en" lang="en" sz="2220"/>
              <a:t>Name of Individual, Birthplace, Date and Photos/Illustrations</a:t>
            </a:r>
            <a:endParaRPr sz="2220"/>
          </a:p>
        </p:txBody>
      </p:sp>
      <p:sp>
        <p:nvSpPr>
          <p:cNvPr id="67" name="Google Shape;67;p15"/>
          <p:cNvSpPr txBox="1"/>
          <p:nvPr>
            <p:ph idx="1" type="body"/>
          </p:nvPr>
        </p:nvSpPr>
        <p:spPr>
          <a:xfrm>
            <a:off x="311700" y="1152475"/>
            <a:ext cx="8520600" cy="3416400"/>
          </a:xfrm>
          <a:prstGeom prst="rect">
            <a:avLst/>
          </a:prstGeom>
          <a:solidFill>
            <a:schemeClr val="lt2"/>
          </a:solidFill>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fontScale="25000" lnSpcReduction="10000"/>
          </a:bodyPr>
          <a:lstStyle/>
          <a:p>
            <a:pPr algn="ctr" indent="0" lvl="0" marL="0" rtl="0">
              <a:spcBef>
                <a:spcPts val="0"/>
              </a:spcBef>
              <a:spcAft>
                <a:spcPts val="0"/>
              </a:spcAft>
              <a:buNone/>
            </a:pPr>
            <a:r>
              <a:rPr altLang="en" b="1" lang="en" sz="16000"/>
              <a:t>Elmer Samuel Imes </a:t>
            </a:r>
            <a:r>
              <a:rPr altLang="en" i="1" lang="en" sz="8700">
                <a:solidFill>
                  <a:schemeClr val="dk1"/>
                </a:solidFill>
                <a:latin typeface="Montserrat ExtraLight"/>
                <a:ea typeface="Montserrat ExtraLight"/>
                <a:cs typeface="Montserrat ExtraLight"/>
                <a:sym typeface="Montserrat ExtraLight"/>
              </a:rPr>
              <a:t>(</a:t>
            </a:r>
            <a:r>
              <a:rPr altLang="en" b="1" i="1" lang="en" sz="8700">
                <a:solidFill>
                  <a:schemeClr val="dk1"/>
                </a:solidFill>
                <a:latin typeface="Montserrat"/>
                <a:ea typeface="Montserrat"/>
                <a:cs typeface="Montserrat"/>
                <a:sym typeface="Montserrat"/>
              </a:rPr>
              <a:t>1883–1941</a:t>
            </a:r>
            <a:r>
              <a:rPr altLang="en" i="1" lang="en" sz="8700">
                <a:solidFill>
                  <a:schemeClr val="dk1"/>
                </a:solidFill>
                <a:latin typeface="Montserrat ExtraLight"/>
                <a:ea typeface="Montserrat ExtraLight"/>
                <a:cs typeface="Montserrat ExtraLight"/>
                <a:sym typeface="Montserrat ExtraLight"/>
              </a:rPr>
              <a:t>)</a:t>
            </a:r>
            <a:endParaRPr sz="21800"/>
          </a:p>
          <a:p>
            <a:pPr algn="l" indent="0" lvl="0" marL="0" rtl="0">
              <a:spcBef>
                <a:spcPts val="1200"/>
              </a:spcBef>
              <a:spcAft>
                <a:spcPts val="0"/>
              </a:spcAft>
              <a:buNone/>
            </a:pPr>
            <a:r>
              <a:rPr altLang="en" lang="en" sz="7245"/>
              <a:t>     Birthplace: </a:t>
            </a:r>
            <a:r>
              <a:rPr altLang="en" b="1" lang="en" sz="7245"/>
              <a:t>Memphis, Tennessee</a:t>
            </a:r>
            <a:r>
              <a:rPr altLang="en" lang="en" sz="7245"/>
              <a:t>                 Birthdate: October 12, </a:t>
            </a:r>
            <a:r>
              <a:rPr altLang="en" lang="en" sz="7645"/>
              <a:t>1883</a:t>
            </a:r>
            <a:endParaRPr sz="7645"/>
          </a:p>
          <a:p>
            <a:pPr algn="l" indent="0" lvl="0" marL="0" rtl="0">
              <a:spcBef>
                <a:spcPts val="1200"/>
              </a:spcBef>
              <a:spcAft>
                <a:spcPts val="0"/>
              </a:spcAft>
              <a:buNone/>
            </a:pPr>
            <a:r>
              <a:t/>
            </a:r>
            <a:endParaRPr b="1" sz="9645"/>
          </a:p>
          <a:p>
            <a:pPr algn="l" indent="0" lvl="0" marL="0" rtl="0">
              <a:spcBef>
                <a:spcPts val="1200"/>
              </a:spcBef>
              <a:spcAft>
                <a:spcPts val="0"/>
              </a:spcAft>
              <a:buNone/>
            </a:pPr>
            <a:r>
              <a:rPr altLang="en" lang="en" sz="7245"/>
              <a:t>     </a:t>
            </a:r>
            <a:r>
              <a:rPr altLang="en" lang="en" sz="7245"/>
              <a:t>Father: </a:t>
            </a:r>
            <a:r>
              <a:rPr altLang="en" b="1" lang="en" sz="7245"/>
              <a:t>Benjamin Imes</a:t>
            </a:r>
            <a:r>
              <a:rPr altLang="en" lang="en" sz="7245"/>
              <a:t>, </a:t>
            </a:r>
            <a:r>
              <a:rPr altLang="en" b="1" lang="en" sz="7245"/>
              <a:t>minister</a:t>
            </a:r>
            <a:r>
              <a:rPr altLang="en" lang="en" sz="7245"/>
              <a:t>,                Oberlin graduate, missionary</a:t>
            </a:r>
            <a:endParaRPr sz="8063">
              <a:solidFill>
                <a:schemeClr val="dk1"/>
              </a:solidFill>
              <a:highlight>
                <a:srgbClr val="FFFFFF"/>
              </a:highlight>
              <a:latin typeface="Georgia"/>
              <a:ea typeface="Georgia"/>
              <a:cs typeface="Georgia"/>
              <a:sym typeface="Georgia"/>
            </a:endParaRPr>
          </a:p>
          <a:p>
            <a:pPr algn="l" indent="0" lvl="0" marL="0" rtl="0">
              <a:spcBef>
                <a:spcPts val="1200"/>
              </a:spcBef>
              <a:spcAft>
                <a:spcPts val="0"/>
              </a:spcAft>
              <a:buNone/>
            </a:pPr>
            <a:r>
              <a:rPr altLang="en" lang="en" sz="7245"/>
              <a:t>     </a:t>
            </a:r>
            <a:r>
              <a:rPr altLang="en" lang="en" sz="7245"/>
              <a:t>Mother: </a:t>
            </a:r>
            <a:r>
              <a:rPr altLang="en" b="1" lang="en" sz="7245"/>
              <a:t>Elizabeth Wallace</a:t>
            </a:r>
            <a:r>
              <a:rPr altLang="en" lang="en" sz="7245"/>
              <a:t>, </a:t>
            </a:r>
            <a:r>
              <a:rPr altLang="en" lang="en" sz="5645"/>
              <a:t>former slave</a:t>
            </a:r>
            <a:r>
              <a:rPr altLang="en" lang="en" sz="7245"/>
              <a:t>          Oberlin graduate, missionary</a:t>
            </a:r>
            <a:endParaRPr sz="8063">
              <a:solidFill>
                <a:schemeClr val="dk1"/>
              </a:solidFill>
              <a:highlight>
                <a:srgbClr val="FFFFFF"/>
              </a:highlight>
              <a:latin typeface="Georgia"/>
              <a:ea typeface="Georgia"/>
              <a:cs typeface="Georgia"/>
              <a:sym typeface="Georgia"/>
            </a:endParaRPr>
          </a:p>
          <a:p>
            <a:pPr algn="l" indent="0" lvl="0" marL="0" rtl="0">
              <a:spcBef>
                <a:spcPts val="1200"/>
              </a:spcBef>
              <a:spcAft>
                <a:spcPts val="1200"/>
              </a:spcAft>
              <a:buNone/>
            </a:pPr>
            <a:r>
              <a:t/>
            </a:r>
            <a:endParaRPr sz="4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1947900" cy="572700"/>
          </a:xfrm>
          <a:prstGeom prst="rect">
            <a:avLst/>
          </a:prstGeom>
        </p:spPr>
        <p:txBody>
          <a:bodyPr anchor="t" anchorCtr="0" bIns="91425" lIns="91425" numCol="1" rIns="91425" spcFirstLastPara="1" tIns="91425" wrap="square">
            <a:normAutofit fontScale="90000"/>
          </a:bodyPr>
          <a:lstStyle/>
          <a:p>
            <a:pPr algn="l" indent="0" lvl="0" marL="0" rtl="0">
              <a:spcBef>
                <a:spcPts val="0"/>
              </a:spcBef>
              <a:spcAft>
                <a:spcPts val="0"/>
              </a:spcAft>
              <a:buNone/>
            </a:pPr>
            <a:r>
              <a:rPr altLang="en" lang="en"/>
              <a:t>Education</a:t>
            </a:r>
            <a:endParaRPr/>
          </a:p>
        </p:txBody>
      </p:sp>
      <p:sp>
        <p:nvSpPr>
          <p:cNvPr id="78" name="Google Shape;78;p17"/>
          <p:cNvSpPr txBox="1"/>
          <p:nvPr>
            <p:ph idx="1" type="body"/>
          </p:nvPr>
        </p:nvSpPr>
        <p:spPr>
          <a:xfrm>
            <a:off x="311700" y="1152475"/>
            <a:ext cx="39678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a:bodyPr>
          <a:lstStyle/>
          <a:p>
            <a:pPr algn="l" indent="0" lvl="0" marL="0" rtl="0">
              <a:spcBef>
                <a:spcPts val="0"/>
              </a:spcBef>
              <a:spcAft>
                <a:spcPts val="0"/>
              </a:spcAft>
              <a:buNone/>
            </a:pPr>
            <a:r>
              <a:rPr altLang="en" lang="en"/>
              <a:t>Elmer Imes earned a PhD in physics in 1918 from the University of Michigan. </a:t>
            </a:r>
            <a:endParaRPr/>
          </a:p>
          <a:p>
            <a:pPr algn="l" indent="0" lvl="0" marL="0" rtl="0">
              <a:spcBef>
                <a:spcPts val="1200"/>
              </a:spcBef>
              <a:spcAft>
                <a:spcPts val="1200"/>
              </a:spcAft>
              <a:buNone/>
            </a:pPr>
            <a:r>
              <a:rPr altLang="en" lang="en"/>
              <a:t>He was only the second African-American to earn a doctorate in physics. </a:t>
            </a:r>
            <a:endParaRPr/>
          </a:p>
        </p:txBody>
      </p:sp>
      <p:sp>
        <p:nvSpPr>
          <p:cNvPr id="79" name="Google Shape;79;p17"/>
          <p:cNvSpPr txBox="1"/>
          <p:nvPr>
            <p:ph type="title"/>
          </p:nvPr>
        </p:nvSpPr>
        <p:spPr>
          <a:xfrm>
            <a:off x="5368125" y="445025"/>
            <a:ext cx="1947900" cy="572700"/>
          </a:xfrm>
          <a:prstGeom prst="rect">
            <a:avLst/>
          </a:prstGeom>
        </p:spPr>
        <p:txBody>
          <a:bodyPr anchor="t" anchorCtr="0" bIns="91425" lIns="91425" numCol="1" rIns="91425" spcFirstLastPara="1" tIns="91425" wrap="square">
            <a:normAutofit fontScale="90000"/>
          </a:bodyPr>
          <a:lstStyle/>
          <a:p>
            <a:pPr algn="l" indent="0" lvl="0" marL="0" rtl="0">
              <a:spcBef>
                <a:spcPts val="0"/>
              </a:spcBef>
              <a:spcAft>
                <a:spcPts val="0"/>
              </a:spcAft>
              <a:buNone/>
            </a:pPr>
            <a:r>
              <a:rPr altLang="en" lang="en"/>
              <a:t>Occupation</a:t>
            </a:r>
            <a:endParaRPr/>
          </a:p>
        </p:txBody>
      </p:sp>
      <p:sp>
        <p:nvSpPr>
          <p:cNvPr id="80" name="Google Shape;80;p17"/>
          <p:cNvSpPr txBox="1"/>
          <p:nvPr>
            <p:ph idx="1" type="body"/>
          </p:nvPr>
        </p:nvSpPr>
        <p:spPr>
          <a:xfrm>
            <a:off x="4753825" y="1152475"/>
            <a:ext cx="39678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a:bodyPr>
          <a:lstStyle/>
          <a:p>
            <a:pPr algn="l" indent="0" lvl="0" marL="0" rtl="0">
              <a:spcBef>
                <a:spcPts val="0"/>
              </a:spcBef>
              <a:spcAft>
                <a:spcPts val="0"/>
              </a:spcAft>
              <a:buNone/>
            </a:pPr>
            <a:r>
              <a:rPr altLang="en" lang="en"/>
              <a:t>Elmer Imes was an </a:t>
            </a:r>
            <a:r>
              <a:rPr altLang="en" b="1" lang="en"/>
              <a:t>experimental quantum physicist</a:t>
            </a:r>
            <a:r>
              <a:rPr altLang="en" lang="en"/>
              <a:t>.</a:t>
            </a:r>
            <a:endParaRPr/>
          </a:p>
          <a:p>
            <a:pPr algn="l" indent="0" lvl="0" marL="0" rtl="0">
              <a:spcBef>
                <a:spcPts val="1200"/>
              </a:spcBef>
              <a:spcAft>
                <a:spcPts val="0"/>
              </a:spcAft>
              <a:buNone/>
            </a:pPr>
            <a:r>
              <a:rPr altLang="en" lang="en"/>
              <a:t>His PhD thesis, “</a:t>
            </a:r>
            <a:r>
              <a:rPr altLang="en" lang="en"/>
              <a:t>Measurements on the Near-Infrared Absorption of Some Diatomic Gases,” was published in 1919 in the prestigious Astrophysical Journal.</a:t>
            </a:r>
            <a:endParaRPr/>
          </a:p>
          <a:p>
            <a:pPr algn="l" indent="0" lvl="0" marL="0" rtl="0">
              <a:spcBef>
                <a:spcPts val="1200"/>
              </a:spcBef>
              <a:spcAft>
                <a:spcPts val="1200"/>
              </a:spcAft>
              <a:buNone/>
            </a:pPr>
            <a:r>
              <a:rPr altLang="en" lang="en"/>
              <a:t>He established Fisk University’s physics department.</a:t>
            </a:r>
            <a:endParaRPr baseline="30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fontScale="90000"/>
          </a:bodyPr>
          <a:lstStyle/>
          <a:p>
            <a:pPr algn="l" indent="0" lvl="0" marL="0" rtl="0">
              <a:spcBef>
                <a:spcPts val="0"/>
              </a:spcBef>
              <a:spcAft>
                <a:spcPts val="0"/>
              </a:spcAft>
              <a:buNone/>
            </a:pPr>
            <a:r>
              <a:rPr altLang="en" lang="en"/>
              <a:t>Contributions to Science</a:t>
            </a:r>
            <a:endParaRPr/>
          </a:p>
        </p:txBody>
      </p:sp>
      <p:sp>
        <p:nvSpPr>
          <p:cNvPr id="86" name="Google Shape;86;p18"/>
          <p:cNvSpPr txBox="1"/>
          <p:nvPr>
            <p:ph idx="1" type="body"/>
          </p:nvPr>
        </p:nvSpPr>
        <p:spPr>
          <a:xfrm>
            <a:off x="311700" y="1152475"/>
            <a:ext cx="85206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a:bodyPr>
          <a:lstStyle/>
          <a:p>
            <a:pPr algn="l" indent="0" lvl="0" marL="0" rtl="0">
              <a:spcBef>
                <a:spcPts val="0"/>
              </a:spcBef>
              <a:spcAft>
                <a:spcPts val="0"/>
              </a:spcAft>
              <a:buNone/>
            </a:pPr>
            <a:r>
              <a:rPr altLang="en" b="1" lang="en" sz="2741"/>
              <a:t>caused a </a:t>
            </a:r>
            <a:r>
              <a:rPr altLang="en" b="1" lang="en" sz="2741"/>
              <a:t>“</a:t>
            </a:r>
            <a:r>
              <a:rPr altLang="en" b="1" lang="en" sz="2741"/>
              <a:t>a</a:t>
            </a:r>
            <a:r>
              <a:rPr altLang="en" b="1" lang="en" sz="2741"/>
              <a:t> turning point in scientific thinking”</a:t>
            </a:r>
            <a:endParaRPr b="1" sz="2741"/>
          </a:p>
          <a:p>
            <a:pPr algn="l" indent="0" lvl="0" marL="0" rtl="0">
              <a:spcBef>
                <a:spcPts val="1200"/>
              </a:spcBef>
              <a:spcAft>
                <a:spcPts val="0"/>
              </a:spcAft>
              <a:buNone/>
            </a:pPr>
            <a:r>
              <a:t/>
            </a:r>
            <a:endParaRPr/>
          </a:p>
          <a:p>
            <a:pPr algn="l" indent="0" lvl="0" marL="0" rtl="0">
              <a:spcBef>
                <a:spcPts val="1200"/>
              </a:spcBef>
              <a:spcAft>
                <a:spcPts val="1200"/>
              </a:spcAft>
              <a:buNone/>
            </a:pPr>
            <a:r>
              <a:rPr altLang="en" lang="en"/>
              <a:t>Elmer Imes was a pioneering developer of the field of quantum mechanics. Physicist Earle Plyer said that he caused a “</a:t>
            </a:r>
            <a:r>
              <a:rPr altLang="en" b="1" lang="en"/>
              <a:t>turning point in scientific thinking</a:t>
            </a:r>
            <a:r>
              <a:rPr altLang="en" lang="en"/>
              <a:t>”</a:t>
            </a:r>
            <a:r>
              <a:rPr altLang="en" baseline="30000" lang="en"/>
              <a:t> </a:t>
            </a:r>
            <a:r>
              <a:rPr altLang="en" lang="en"/>
              <a:t>(Davis 2022) by </a:t>
            </a:r>
            <a:r>
              <a:rPr altLang="en" b="1" lang="en" sz="2270"/>
              <a:t>demonstrating the practical application</a:t>
            </a:r>
            <a:r>
              <a:rPr altLang="en" lang="en" sz="2270"/>
              <a:t> </a:t>
            </a:r>
            <a:r>
              <a:rPr altLang="en" b="1" lang="en" sz="2300"/>
              <a:t>of quantum theory</a:t>
            </a:r>
            <a:r>
              <a:rPr altLang="en" lang="en"/>
              <a:t>, previously considered exotic and theoretical. He used quantum science and light to </a:t>
            </a:r>
            <a:r>
              <a:rPr altLang="en" b="1" lang="en"/>
              <a:t>measure and identify</a:t>
            </a:r>
            <a:r>
              <a:rPr altLang="en" lang="en"/>
              <a:t> atomic structures.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fontScale="90000"/>
          </a:bodyPr>
          <a:lstStyle/>
          <a:p>
            <a:pPr algn="l" indent="0" lvl="0" marL="0" rtl="0">
              <a:spcBef>
                <a:spcPts val="0"/>
              </a:spcBef>
              <a:spcAft>
                <a:spcPts val="0"/>
              </a:spcAft>
              <a:buNone/>
            </a:pPr>
            <a:r>
              <a:rPr altLang="en" lang="en"/>
              <a:t>Contributions to Science</a:t>
            </a:r>
            <a:endParaRPr/>
          </a:p>
        </p:txBody>
      </p:sp>
      <p:sp>
        <p:nvSpPr>
          <p:cNvPr id="92" name="Google Shape;92;p19"/>
          <p:cNvSpPr txBox="1"/>
          <p:nvPr>
            <p:ph idx="1" type="body"/>
          </p:nvPr>
        </p:nvSpPr>
        <p:spPr>
          <a:xfrm>
            <a:off x="311700" y="1152475"/>
            <a:ext cx="85206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lnSpcReduction="10000"/>
          </a:bodyPr>
          <a:lstStyle/>
          <a:p>
            <a:pPr algn="l" indent="0" lvl="0" marL="0" rtl="0">
              <a:spcBef>
                <a:spcPts val="0"/>
              </a:spcBef>
              <a:spcAft>
                <a:spcPts val="0"/>
              </a:spcAft>
              <a:buNone/>
            </a:pPr>
            <a:r>
              <a:rPr altLang="en" b="1" lang="en" sz="2371"/>
              <a:t>Improved scientific instruments</a:t>
            </a:r>
            <a:endParaRPr b="1" sz="2371"/>
          </a:p>
          <a:p>
            <a:pPr algn="l" indent="0" lvl="0" marL="0" rtl="0">
              <a:spcBef>
                <a:spcPts val="1200"/>
              </a:spcBef>
              <a:spcAft>
                <a:spcPts val="1200"/>
              </a:spcAft>
              <a:buNone/>
            </a:pPr>
            <a:r>
              <a:rPr altLang="en" lang="en" sz="1746"/>
              <a:t>With massive attention to the tiniest detail, Elmer Imes conducted pioneering experiments.</a:t>
            </a:r>
            <a:r>
              <a:rPr altLang="en" b="1" lang="en" sz="2046"/>
              <a:t> </a:t>
            </a:r>
            <a:r>
              <a:rPr altLang="en" lang="en"/>
              <a:t> Ultra-precise laser mirror angles and temperature control were critical. Imes created an impressive lab-sized apparatus to shine light through samples to see which frequencies were absorbed due to the quantum relationship of atomic rotation and vibration. </a:t>
            </a:r>
            <a:r>
              <a:rPr altLang="en" lang="en"/>
              <a:t>His work fixed the fuzzy vision</a:t>
            </a:r>
            <a:r>
              <a:rPr altLang="en" lang="en"/>
              <a:t> of spectrographic instruments of his day. </a:t>
            </a:r>
            <a:r>
              <a:rPr altLang="en" lang="en"/>
              <a:t>Thanks to his research, scientists could </a:t>
            </a:r>
            <a:r>
              <a:rPr altLang="en" b="1" lang="en" sz="2300"/>
              <a:t>detect the ultra-fine, quantum fingerprint</a:t>
            </a:r>
            <a:r>
              <a:rPr altLang="en" lang="en"/>
              <a:t> of molecular substances</a:t>
            </a:r>
            <a:r>
              <a:rPr altLang="en" b="1" lang="en"/>
              <a:t>,</a:t>
            </a:r>
            <a:r>
              <a:rPr altLang="en" lang="en"/>
              <a:t> and deduce the composition of distant stars.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0"/>
          <p:cNvPicPr preferRelativeResize="0"/>
          <p:nvPr/>
        </p:nvPicPr>
        <p:blipFill>
          <a:blip r:embed="rId3">
            <a:alphaModFix/>
          </a:blip>
          <a:stretch>
            <a:fillRect/>
          </a:stretch>
        </p:blipFill>
        <p:spPr>
          <a:xfrm>
            <a:off x="2057793" y="0"/>
            <a:ext cx="5028413" cy="5143500"/>
          </a:xfrm>
          <a:prstGeom prst="rect">
            <a:avLst/>
          </a:prstGeom>
          <a:noFill/>
          <a:ln>
            <a:noFill/>
          </a:ln>
        </p:spPr>
      </p:pic>
      <p:sp>
        <p:nvSpPr>
          <p:cNvPr id="98" name="Google Shape;98;p20"/>
          <p:cNvSpPr txBox="1"/>
          <p:nvPr/>
        </p:nvSpPr>
        <p:spPr>
          <a:xfrm>
            <a:off x="7371050" y="3247675"/>
            <a:ext cx="1401600" cy="1693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a:t>Fig. 2. Portrait of Elmer Imes by  James L. Allen. </a:t>
            </a:r>
            <a:r>
              <a:rPr altLang="en" lang="en" u="sng">
                <a:solidFill>
                  <a:schemeClr val="hlink"/>
                </a:solidFill>
                <a:hlinkClick r:id="rId4"/>
              </a:rPr>
              <a:t>University of Michigan physics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nvSpPr>
        <p:spPr>
          <a:xfrm>
            <a:off x="6215875" y="912500"/>
            <a:ext cx="2140800" cy="18933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a:t>Fig. 3. Photo of Elmer Imes in his laboratory at Fisk University. </a:t>
            </a:r>
            <a:endParaRPr/>
          </a:p>
          <a:p>
            <a:pPr algn="l" indent="0" lvl="0" marL="0" rtl="0">
              <a:spcBef>
                <a:spcPts val="0"/>
              </a:spcBef>
              <a:spcAft>
                <a:spcPts val="0"/>
              </a:spcAft>
              <a:buNone/>
            </a:pPr>
            <a:r>
              <a:t/>
            </a:r>
            <a:endParaRPr sz="1500">
              <a:solidFill>
                <a:schemeClr val="dk1"/>
              </a:solidFill>
              <a:latin typeface="Montserrat"/>
              <a:ea typeface="Montserrat"/>
              <a:cs typeface="Montserrat"/>
              <a:sym typeface="Montserrat"/>
            </a:endParaRPr>
          </a:p>
          <a:p>
            <a:pPr algn="l" indent="0" lvl="0" marL="0" rtl="0">
              <a:spcBef>
                <a:spcPts val="0"/>
              </a:spcBef>
              <a:spcAft>
                <a:spcPts val="0"/>
              </a:spcAft>
              <a:buNone/>
            </a:pPr>
            <a:r>
              <a:rPr altLang="en" lang="en" sz="900">
                <a:solidFill>
                  <a:schemeClr val="dk1"/>
                </a:solidFill>
                <a:latin typeface="Montserrat"/>
                <a:ea typeface="Montserrat"/>
                <a:cs typeface="Montserrat"/>
                <a:sym typeface="Montserrat"/>
              </a:rPr>
              <a:t>(In </a:t>
            </a:r>
            <a:r>
              <a:rPr altLang="en" lang="en" sz="900" u="sng">
                <a:solidFill>
                  <a:schemeClr val="hlink"/>
                </a:solidFill>
                <a:latin typeface="Montserrat"/>
                <a:ea typeface="Montserrat"/>
                <a:cs typeface="Montserrat"/>
                <a:sym typeface="Montserrat"/>
                <a:hlinkClick r:id="rId3"/>
              </a:rPr>
              <a:t>Mickens, Physics Today</a:t>
            </a:r>
            <a:r>
              <a:rPr altLang="en" lang="en" sz="900">
                <a:solidFill>
                  <a:schemeClr val="dk1"/>
                </a:solidFill>
                <a:latin typeface="Montserrat"/>
                <a:ea typeface="Montserrat"/>
                <a:cs typeface="Montserrat"/>
                <a:sym typeface="Montserrat"/>
              </a:rPr>
              <a:t>. Courtesy </a:t>
            </a:r>
            <a:r>
              <a:rPr altLang="en" lang="en" sz="900">
                <a:solidFill>
                  <a:schemeClr val="dk1"/>
                </a:solidFill>
                <a:latin typeface="Montserrat"/>
                <a:ea typeface="Montserrat"/>
                <a:cs typeface="Montserrat"/>
                <a:sym typeface="Montserrat"/>
              </a:rPr>
              <a:t>Fisk University, John Hope and Aurelia E. Franklin Library, Special Collections; courtesy of the AIP Emilio Segrè Visual Archives.)</a:t>
            </a:r>
            <a:endParaRPr sz="800"/>
          </a:p>
        </p:txBody>
      </p:sp>
      <p:pic>
        <p:nvPicPr>
          <p:cNvPr id="104" name="Google Shape;104;p21"/>
          <p:cNvPicPr preferRelativeResize="0"/>
          <p:nvPr/>
        </p:nvPicPr>
        <p:blipFill rotWithShape="1">
          <a:blip r:embed="rId4">
            <a:alphaModFix/>
          </a:blip>
          <a:srcRect b="12629" l="11650" r="-11650" t="-12630"/>
          <a:stretch/>
        </p:blipFill>
        <p:spPr>
          <a:xfrm>
            <a:off x="333050" y="-265125"/>
            <a:ext cx="5247850" cy="4842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fontScale="90000"/>
          </a:bodyPr>
          <a:lstStyle/>
          <a:p>
            <a:pPr algn="l" indent="0" lvl="0" marL="0" rtl="0">
              <a:spcBef>
                <a:spcPts val="0"/>
              </a:spcBef>
              <a:spcAft>
                <a:spcPts val="0"/>
              </a:spcAft>
              <a:buNone/>
            </a:pPr>
            <a:r>
              <a:rPr altLang="en" lang="en"/>
              <a:t>Contributions to Science</a:t>
            </a:r>
            <a:endParaRPr/>
          </a:p>
        </p:txBody>
      </p:sp>
      <p:sp>
        <p:nvSpPr>
          <p:cNvPr id="110" name="Google Shape;110;p22"/>
          <p:cNvSpPr txBox="1"/>
          <p:nvPr>
            <p:ph idx="1" type="body"/>
          </p:nvPr>
        </p:nvSpPr>
        <p:spPr>
          <a:xfrm>
            <a:off x="311700" y="1152475"/>
            <a:ext cx="8520600" cy="3416400"/>
          </a:xfrm>
          <a:prstGeom prst="rect">
            <a:avLst/>
          </a:prstGeom>
          <a:ln cap="flat" cmpd="sng" w="38100">
            <a:solidFill>
              <a:srgbClr val="000000"/>
            </a:solidFill>
            <a:prstDash val="solid"/>
            <a:round/>
            <a:headEnd len="sm" type="none" w="sm"/>
            <a:tailEnd len="sm" type="none" w="sm"/>
          </a:ln>
        </p:spPr>
        <p:txBody>
          <a:bodyPr anchor="t" anchorCtr="0" bIns="91425" lIns="91425" numCol="1" rIns="91425" spcFirstLastPara="1" tIns="91425" wrap="square">
            <a:normAutofit lnSpcReduction="20000"/>
          </a:bodyPr>
          <a:lstStyle/>
          <a:p>
            <a:pPr algn="l" indent="0" lvl="0" marL="0" rtl="0">
              <a:spcBef>
                <a:spcPts val="0"/>
              </a:spcBef>
              <a:spcAft>
                <a:spcPts val="0"/>
              </a:spcAft>
              <a:buClr>
                <a:schemeClr val="dk1"/>
              </a:buClr>
              <a:buSzPts val="1100"/>
              <a:buFont typeface="Arial"/>
              <a:buNone/>
            </a:pPr>
            <a:r>
              <a:rPr altLang="en" b="1" lang="en" sz="2200"/>
              <a:t>“Shook the scientific world”</a:t>
            </a:r>
            <a:endParaRPr b="1" sz="2200"/>
          </a:p>
          <a:p>
            <a:pPr algn="l" indent="0" lvl="0" marL="0" rtl="0">
              <a:spcBef>
                <a:spcPts val="1200"/>
              </a:spcBef>
              <a:spcAft>
                <a:spcPts val="0"/>
              </a:spcAft>
              <a:buClr>
                <a:schemeClr val="dk1"/>
              </a:buClr>
              <a:buSzPts val="1100"/>
              <a:buFont typeface="Arial"/>
              <a:buNone/>
            </a:pPr>
            <a:r>
              <a:t/>
            </a:r>
            <a:endParaRPr b="1" sz="2200"/>
          </a:p>
          <a:p>
            <a:pPr algn="l" indent="0" lvl="0" marL="0" rtl="0">
              <a:spcBef>
                <a:spcPts val="1200"/>
              </a:spcBef>
              <a:spcAft>
                <a:spcPts val="0"/>
              </a:spcAft>
              <a:buClr>
                <a:schemeClr val="dk1"/>
              </a:buClr>
              <a:buSzPts val="1100"/>
              <a:buFont typeface="Arial"/>
              <a:buNone/>
            </a:pPr>
            <a:r>
              <a:rPr altLang="en" lang="en"/>
              <a:t>Imes co-authored a paper </a:t>
            </a:r>
            <a:r>
              <a:rPr altLang="en" lang="en"/>
              <a:t>in </a:t>
            </a:r>
            <a:r>
              <a:rPr altLang="en" i="1" lang="en"/>
              <a:t>Physical Review *</a:t>
            </a:r>
            <a:r>
              <a:rPr altLang="en" lang="en"/>
              <a:t> </a:t>
            </a:r>
            <a:r>
              <a:rPr altLang="en" lang="en"/>
              <a:t>with Harrison A. Randall that “shook the scientific world.” (Fikes 2022). </a:t>
            </a:r>
            <a:endParaRPr/>
          </a:p>
          <a:p>
            <a:pPr algn="l" indent="0" lvl="0" marL="0" rtl="0">
              <a:spcBef>
                <a:spcPts val="1200"/>
              </a:spcBef>
              <a:spcAft>
                <a:spcPts val="0"/>
              </a:spcAft>
              <a:buClr>
                <a:schemeClr val="dk1"/>
              </a:buClr>
              <a:buSzPts val="1100"/>
              <a:buFont typeface="Arial"/>
              <a:buNone/>
            </a:pPr>
            <a:r>
              <a:rPr altLang="en" lang="en"/>
              <a:t>Titled, “The fine structure of the near infra-red absorption bands of HCI, HBr, and HF,” it was a </a:t>
            </a:r>
            <a:r>
              <a:rPr altLang="en" lang="en"/>
              <a:t>breakthrough</a:t>
            </a:r>
            <a:r>
              <a:rPr altLang="en" lang="en"/>
              <a:t> in studying materials at the atomic level. It was the </a:t>
            </a:r>
            <a:r>
              <a:rPr altLang="en" b="1" lang="en"/>
              <a:t>first to measure</a:t>
            </a:r>
            <a:r>
              <a:rPr altLang="en" lang="en"/>
              <a:t> the distance between atoms in molecules, and </a:t>
            </a:r>
            <a:r>
              <a:rPr altLang="en" b="1" lang="en"/>
              <a:t>first to detect </a:t>
            </a:r>
            <a:r>
              <a:rPr altLang="en" lang="en"/>
              <a:t>evidence of two chlorine isotopes.</a:t>
            </a:r>
            <a:endParaRPr baseline="30000" sz="1300">
              <a:solidFill>
                <a:schemeClr val="dk1"/>
              </a:solidFill>
              <a:highlight>
                <a:srgbClr val="FFFFFF"/>
              </a:highlight>
              <a:latin typeface="Georgia"/>
              <a:ea typeface="Georgia"/>
              <a:cs typeface="Georgia"/>
              <a:sym typeface="Georgia"/>
            </a:endParaRPr>
          </a:p>
          <a:p>
            <a:pPr algn="l" indent="0" lvl="0" marL="0" rtl="0">
              <a:spcBef>
                <a:spcPts val="1200"/>
              </a:spcBef>
              <a:spcAft>
                <a:spcPts val="1200"/>
              </a:spcAft>
              <a:buNone/>
            </a:pPr>
            <a:r>
              <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